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>
        <p:scale>
          <a:sx n="87" d="100"/>
          <a:sy n="87" d="100"/>
        </p:scale>
        <p:origin x="-1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4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5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8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1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6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3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6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3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4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9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1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4CF8D-80A3-4E9A-998A-C9D85AB6462B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4CDF2-8D34-431C-8B2A-F553D3B45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68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5" descr="C:\Documents and Settings\jacander\Desktop\T-Hanga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982" y="531813"/>
            <a:ext cx="8958036" cy="6347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7114268" y="0"/>
            <a:ext cx="3771446" cy="43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marL="360363" indent="-360363"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71" b="1" u="sng" dirty="0"/>
              <a:t>T-Hangar Sizes and Rates</a:t>
            </a:r>
            <a:endParaRPr lang="en-US" altLang="en-US" sz="929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FF0000"/>
                </a:solidFill>
              </a:rPr>
              <a:t>(Rates as of 7/1/2025 - Res. No. 133)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29" b="1" u="sng" dirty="0"/>
              <a:t>A.</a:t>
            </a:r>
            <a:r>
              <a:rPr lang="en-US" altLang="en-US" sz="929" u="sng" dirty="0"/>
              <a:t>  $146.00 a month </a:t>
            </a:r>
            <a:r>
              <a:rPr lang="en-US" altLang="en-US" sz="857" u="sng" dirty="0"/>
              <a:t>(No longer renting)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Slide Door Width – 39’ 9”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Depth – 31’ 4”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Tail Width – 12’ 5”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*Hangar #3 &amp; #8 offers extra storage space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29" b="1" u="sng" dirty="0"/>
              <a:t>B.</a:t>
            </a:r>
            <a:r>
              <a:rPr lang="en-US" altLang="en-US" sz="929" u="sng" dirty="0"/>
              <a:t>  $182.00 a month </a:t>
            </a:r>
            <a:r>
              <a:rPr lang="en-US" altLang="en-US" sz="857" u="sng" dirty="0"/>
              <a:t>(24 available - #’s 1,2,14,16,17-24,26-31,34,38-40,42,43)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Electric Bi-Fold Door Width – 41’ 6”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Depth – 32’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Tail Width – 20’ 6”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Height Clearance – 11’ 11”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29" b="1" u="sng" dirty="0"/>
              <a:t>C.</a:t>
            </a:r>
            <a:r>
              <a:rPr lang="en-US" altLang="en-US" sz="929" u="sng" dirty="0"/>
              <a:t>  $203.00 a month </a:t>
            </a:r>
            <a:r>
              <a:rPr lang="en-US" altLang="en-US" sz="857" u="sng" dirty="0"/>
              <a:t>(8 available - #’s 13,15,25,32,33,35,41,44)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dirty="0"/>
              <a:t>	</a:t>
            </a:r>
            <a:r>
              <a:rPr lang="en-US" altLang="en-US" sz="786" dirty="0"/>
              <a:t>End T-Hangars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Dimensions – Same As Above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dirty="0"/>
              <a:t>	</a:t>
            </a:r>
            <a:r>
              <a:rPr lang="en-US" altLang="en-US" sz="786" dirty="0"/>
              <a:t>*Each Hangar offers extra storage space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29" b="1" u="sng" dirty="0"/>
              <a:t>D.</a:t>
            </a:r>
            <a:r>
              <a:rPr lang="en-US" altLang="en-US" sz="929" u="sng" dirty="0"/>
              <a:t>  $233.00 a month </a:t>
            </a:r>
            <a:r>
              <a:rPr lang="en-US" altLang="en-US" sz="857" u="sng" dirty="0"/>
              <a:t>(10 available - #’s 47-56)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dirty="0"/>
              <a:t>	</a:t>
            </a:r>
            <a:r>
              <a:rPr lang="en-US" altLang="en-US" sz="786" dirty="0"/>
              <a:t>Electric Bi-Fold Door Width – 42’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Depth – 33’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Height Clearance – 12’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29" b="1" u="sng" dirty="0"/>
              <a:t>E.</a:t>
            </a:r>
            <a:r>
              <a:rPr lang="en-US" altLang="en-US" sz="929" u="sng" dirty="0"/>
              <a:t>  $242.00 a month</a:t>
            </a:r>
            <a:r>
              <a:rPr lang="en-US" altLang="en-US" sz="857" u="sng" dirty="0"/>
              <a:t>(4 available - #’s 36,37,45,46)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Electric Bi-Fold Door Width – 43’ 6”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Depth – 38’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Tail Width – 21’ 7”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Height Clearance – 13’ 11”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dirty="0"/>
              <a:t>	*Hangar #46 offers extra storage space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 i="1" u="sng" dirty="0"/>
              <a:t>W. </a:t>
            </a:r>
            <a:r>
              <a:rPr lang="en-US" altLang="en-US" sz="857" i="1" u="sng" dirty="0"/>
              <a:t>  </a:t>
            </a:r>
            <a:r>
              <a:rPr lang="en-US" altLang="en-US" sz="857" u="sng" dirty="0"/>
              <a:t>Check waiting list prior to re-renting</a:t>
            </a:r>
            <a:endParaRPr lang="en-US" altLang="en-US" sz="786" u="sng" dirty="0"/>
          </a:p>
        </p:txBody>
      </p:sp>
      <p:sp>
        <p:nvSpPr>
          <p:cNvPr id="6" name="Text Box 76"/>
          <p:cNvSpPr txBox="1">
            <a:spLocks noChangeArrowheads="1"/>
          </p:cNvSpPr>
          <p:nvPr/>
        </p:nvSpPr>
        <p:spPr bwMode="auto">
          <a:xfrm>
            <a:off x="1877786" y="1188357"/>
            <a:ext cx="684893" cy="36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7" name="Text Box 80"/>
          <p:cNvSpPr txBox="1">
            <a:spLocks noChangeArrowheads="1"/>
          </p:cNvSpPr>
          <p:nvPr/>
        </p:nvSpPr>
        <p:spPr bwMode="auto">
          <a:xfrm>
            <a:off x="3815670" y="751795"/>
            <a:ext cx="750661" cy="333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/>
          </a:p>
        </p:txBody>
      </p:sp>
      <p:sp>
        <p:nvSpPr>
          <p:cNvPr id="8" name="Text Box 82"/>
          <p:cNvSpPr txBox="1">
            <a:spLocks noChangeArrowheads="1"/>
          </p:cNvSpPr>
          <p:nvPr/>
        </p:nvSpPr>
        <p:spPr bwMode="auto">
          <a:xfrm>
            <a:off x="4606018" y="751795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9" name="Text Box 83"/>
          <p:cNvSpPr txBox="1">
            <a:spLocks noChangeArrowheads="1"/>
          </p:cNvSpPr>
          <p:nvPr/>
        </p:nvSpPr>
        <p:spPr bwMode="auto">
          <a:xfrm>
            <a:off x="4254500" y="949099"/>
            <a:ext cx="589643" cy="22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endParaRPr lang="en-US" altLang="en-US" sz="571">
              <a:latin typeface="Arial Narrow" panose="020B0606020202030204" pitchFamily="34" charset="0"/>
            </a:endParaRPr>
          </a:p>
        </p:txBody>
      </p:sp>
      <p:sp>
        <p:nvSpPr>
          <p:cNvPr id="10" name="Text Box 84"/>
          <p:cNvSpPr txBox="1">
            <a:spLocks noChangeArrowheads="1"/>
          </p:cNvSpPr>
          <p:nvPr/>
        </p:nvSpPr>
        <p:spPr bwMode="auto">
          <a:xfrm>
            <a:off x="5417911" y="784679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3038929" y="747259"/>
            <a:ext cx="776741" cy="35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12" name="Text Box 111"/>
          <p:cNvSpPr txBox="1">
            <a:spLocks noChangeArrowheads="1"/>
          </p:cNvSpPr>
          <p:nvPr/>
        </p:nvSpPr>
        <p:spPr bwMode="auto">
          <a:xfrm>
            <a:off x="2422071" y="828902"/>
            <a:ext cx="435429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57" b="1"/>
          </a:p>
        </p:txBody>
      </p:sp>
      <p:sp>
        <p:nvSpPr>
          <p:cNvPr id="13" name="Text Box 114"/>
          <p:cNvSpPr txBox="1">
            <a:spLocks noChangeArrowheads="1"/>
          </p:cNvSpPr>
          <p:nvPr/>
        </p:nvSpPr>
        <p:spPr bwMode="auto">
          <a:xfrm>
            <a:off x="3102429" y="225652"/>
            <a:ext cx="2108782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86" b="1"/>
              <a:t>South T-Hangars – 47-56</a:t>
            </a:r>
          </a:p>
        </p:txBody>
      </p:sp>
      <p:sp>
        <p:nvSpPr>
          <p:cNvPr id="14" name="Text Box 116"/>
          <p:cNvSpPr txBox="1">
            <a:spLocks noChangeArrowheads="1"/>
          </p:cNvSpPr>
          <p:nvPr/>
        </p:nvSpPr>
        <p:spPr bwMode="auto">
          <a:xfrm>
            <a:off x="2177143" y="916214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15" name="Text Box 117"/>
          <p:cNvSpPr txBox="1">
            <a:spLocks noChangeArrowheads="1"/>
          </p:cNvSpPr>
          <p:nvPr/>
        </p:nvSpPr>
        <p:spPr bwMode="auto">
          <a:xfrm>
            <a:off x="2939143" y="919617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16" name="Text Box 118"/>
          <p:cNvSpPr txBox="1">
            <a:spLocks noChangeArrowheads="1"/>
          </p:cNvSpPr>
          <p:nvPr/>
        </p:nvSpPr>
        <p:spPr bwMode="auto">
          <a:xfrm>
            <a:off x="3701143" y="919617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17" name="Text Box 119"/>
          <p:cNvSpPr txBox="1">
            <a:spLocks noChangeArrowheads="1"/>
          </p:cNvSpPr>
          <p:nvPr/>
        </p:nvSpPr>
        <p:spPr bwMode="auto">
          <a:xfrm>
            <a:off x="4200072" y="885599"/>
            <a:ext cx="633507" cy="707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71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</p:txBody>
      </p:sp>
      <p:sp>
        <p:nvSpPr>
          <p:cNvPr id="18" name="Text Box 120"/>
          <p:cNvSpPr txBox="1">
            <a:spLocks noChangeArrowheads="1"/>
          </p:cNvSpPr>
          <p:nvPr/>
        </p:nvSpPr>
        <p:spPr bwMode="auto">
          <a:xfrm>
            <a:off x="5214938" y="919617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19" name="Text Box 122"/>
          <p:cNvSpPr txBox="1">
            <a:spLocks noChangeArrowheads="1"/>
          </p:cNvSpPr>
          <p:nvPr/>
        </p:nvSpPr>
        <p:spPr bwMode="auto">
          <a:xfrm>
            <a:off x="1796143" y="151492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20" name="Text Box 123"/>
          <p:cNvSpPr txBox="1">
            <a:spLocks noChangeArrowheads="1"/>
          </p:cNvSpPr>
          <p:nvPr/>
        </p:nvSpPr>
        <p:spPr bwMode="auto">
          <a:xfrm>
            <a:off x="2558143" y="1518331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21" name="Text Box 124"/>
          <p:cNvSpPr txBox="1">
            <a:spLocks noChangeArrowheads="1"/>
          </p:cNvSpPr>
          <p:nvPr/>
        </p:nvSpPr>
        <p:spPr bwMode="auto">
          <a:xfrm>
            <a:off x="3320143" y="1518331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22" name="Text Box 125"/>
          <p:cNvSpPr txBox="1">
            <a:spLocks noChangeArrowheads="1"/>
          </p:cNvSpPr>
          <p:nvPr/>
        </p:nvSpPr>
        <p:spPr bwMode="auto">
          <a:xfrm>
            <a:off x="4082143" y="1521732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23" name="Text Box 126"/>
          <p:cNvSpPr txBox="1">
            <a:spLocks noChangeArrowheads="1"/>
          </p:cNvSpPr>
          <p:nvPr/>
        </p:nvSpPr>
        <p:spPr bwMode="auto">
          <a:xfrm>
            <a:off x="4833938" y="1518331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D</a:t>
            </a:r>
          </a:p>
        </p:txBody>
      </p:sp>
      <p:sp>
        <p:nvSpPr>
          <p:cNvPr id="24" name="Text Box 181"/>
          <p:cNvSpPr txBox="1">
            <a:spLocks noChangeArrowheads="1"/>
          </p:cNvSpPr>
          <p:nvPr/>
        </p:nvSpPr>
        <p:spPr bwMode="auto">
          <a:xfrm>
            <a:off x="3364367" y="1182688"/>
            <a:ext cx="699634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25" name="Text Box 181"/>
          <p:cNvSpPr txBox="1">
            <a:spLocks noChangeArrowheads="1"/>
          </p:cNvSpPr>
          <p:nvPr/>
        </p:nvSpPr>
        <p:spPr bwMode="auto">
          <a:xfrm>
            <a:off x="4996470" y="899206"/>
            <a:ext cx="545794" cy="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 eaLnBrk="0" hangingPunct="0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 eaLnBrk="0" hangingPunct="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 eaLnBrk="0" hangingPunct="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 eaLnBrk="0" hangingPunct="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536" i="1" dirty="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536" i="1" dirty="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786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786" b="1" dirty="0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786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9421813" y="6107339"/>
            <a:ext cx="587472" cy="46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4353346" y="6225268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5328524" y="6225268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3877096" y="6051778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8680224" y="6312581"/>
            <a:ext cx="672419" cy="333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/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8168822" y="5877152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831545" y="3358697"/>
            <a:ext cx="734786" cy="376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71" dirty="0">
                <a:latin typeface="Arial Narrow" panose="020B0606020202030204" pitchFamily="34" charset="0"/>
              </a:rPr>
              <a:t>   </a:t>
            </a:r>
            <a:r>
              <a:rPr lang="en-US" altLang="en-US" sz="857" b="1" dirty="0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dirty="0"/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9842501" y="5882822"/>
            <a:ext cx="502513" cy="28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645" tIns="34323" rIns="68645" bIns="34323">
            <a:spAutoFit/>
          </a:bodyPr>
          <a:lstStyle/>
          <a:p>
            <a:pPr defTabSz="913965">
              <a:defRPr/>
            </a:pPr>
            <a:r>
              <a:rPr lang="en-US" altLang="en-US" sz="857" b="1" dirty="0"/>
              <a:t> LEASED</a:t>
            </a:r>
          </a:p>
          <a:p>
            <a:pPr defTabSz="913965">
              <a:defRPr/>
            </a:pPr>
            <a:endParaRPr lang="en-US" sz="536" dirty="0">
              <a:latin typeface="Arial" charset="0"/>
            </a:endParaRPr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6788831" y="6054045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2640921" y="4431393"/>
            <a:ext cx="704169" cy="465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/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2903092" y="6056816"/>
            <a:ext cx="791053" cy="26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dirty="0">
                <a:solidFill>
                  <a:srgbClr val="FF0000"/>
                </a:solidFill>
              </a:rPr>
              <a:t>Not Available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 dirty="0"/>
          </a:p>
        </p:txBody>
      </p:sp>
      <p:sp>
        <p:nvSpPr>
          <p:cNvPr id="37" name="Text Box 32"/>
          <p:cNvSpPr txBox="1">
            <a:spLocks noChangeArrowheads="1"/>
          </p:cNvSpPr>
          <p:nvPr/>
        </p:nvSpPr>
        <p:spPr bwMode="auto">
          <a:xfrm>
            <a:off x="9283474" y="4911046"/>
            <a:ext cx="138695" cy="146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8637134" y="4881563"/>
            <a:ext cx="889000" cy="465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857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857" b="1" dirty="0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857" dirty="0">
              <a:solidFill>
                <a:schemeClr val="accent4"/>
              </a:solidFill>
              <a:latin typeface="Arial Narrow" panose="020B0606020202030204" pitchFamily="34" charset="0"/>
            </a:endParaRPr>
          </a:p>
        </p:txBody>
      </p:sp>
      <p:sp>
        <p:nvSpPr>
          <p:cNvPr id="39" name="Text Box 34"/>
          <p:cNvSpPr txBox="1">
            <a:spLocks noChangeArrowheads="1"/>
          </p:cNvSpPr>
          <p:nvPr/>
        </p:nvSpPr>
        <p:spPr bwMode="auto">
          <a:xfrm>
            <a:off x="8183563" y="4551589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0" name="Text Box 36"/>
          <p:cNvSpPr txBox="1">
            <a:spLocks noChangeArrowheads="1"/>
          </p:cNvSpPr>
          <p:nvPr/>
        </p:nvSpPr>
        <p:spPr bwMode="auto">
          <a:xfrm>
            <a:off x="7472589" y="4490358"/>
            <a:ext cx="730250" cy="618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919483" y="4280581"/>
            <a:ext cx="729116" cy="62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57" b="1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57" b="1">
              <a:solidFill>
                <a:srgbClr val="FF0000"/>
              </a:solidFill>
            </a:endParaRPr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9882188" y="4533447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3" name="Text Box 51"/>
          <p:cNvSpPr txBox="1">
            <a:spLocks noChangeArrowheads="1"/>
          </p:cNvSpPr>
          <p:nvPr/>
        </p:nvSpPr>
        <p:spPr bwMode="auto">
          <a:xfrm>
            <a:off x="6264956" y="4815795"/>
            <a:ext cx="587472" cy="50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/>
          </a:p>
        </p:txBody>
      </p:sp>
      <p:sp>
        <p:nvSpPr>
          <p:cNvPr id="44" name="Text Box 54"/>
          <p:cNvSpPr txBox="1">
            <a:spLocks noChangeArrowheads="1"/>
          </p:cNvSpPr>
          <p:nvPr/>
        </p:nvSpPr>
        <p:spPr bwMode="auto">
          <a:xfrm>
            <a:off x="6982733" y="4974545"/>
            <a:ext cx="691696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5" name="Text Box 55"/>
          <p:cNvSpPr txBox="1">
            <a:spLocks noChangeArrowheads="1"/>
          </p:cNvSpPr>
          <p:nvPr/>
        </p:nvSpPr>
        <p:spPr bwMode="auto">
          <a:xfrm>
            <a:off x="6531429" y="4572001"/>
            <a:ext cx="559027" cy="18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645" tIns="34323" rIns="68645" bIns="34323">
            <a:spAutoFit/>
          </a:bodyPr>
          <a:lstStyle/>
          <a:p>
            <a:pPr defTabSz="913965">
              <a:defRPr/>
            </a:pPr>
            <a:endParaRPr lang="en-US" sz="750" b="1" dirty="0">
              <a:latin typeface="Arial" charset="0"/>
            </a:endParaRPr>
          </a:p>
        </p:txBody>
      </p:sp>
      <p:sp>
        <p:nvSpPr>
          <p:cNvPr id="46" name="Text Box 56"/>
          <p:cNvSpPr txBox="1">
            <a:spLocks noChangeArrowheads="1"/>
          </p:cNvSpPr>
          <p:nvPr/>
        </p:nvSpPr>
        <p:spPr bwMode="auto">
          <a:xfrm>
            <a:off x="3873500" y="4939393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7" name="Text Box 57"/>
          <p:cNvSpPr txBox="1">
            <a:spLocks noChangeArrowheads="1"/>
          </p:cNvSpPr>
          <p:nvPr/>
        </p:nvSpPr>
        <p:spPr bwMode="auto">
          <a:xfrm>
            <a:off x="3123974" y="4899706"/>
            <a:ext cx="587472" cy="41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8" name="Text Box 59"/>
          <p:cNvSpPr txBox="1">
            <a:spLocks noChangeArrowheads="1"/>
          </p:cNvSpPr>
          <p:nvPr/>
        </p:nvSpPr>
        <p:spPr bwMode="auto">
          <a:xfrm>
            <a:off x="3425599" y="4441599"/>
            <a:ext cx="627062" cy="41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49" name="Text Box 60"/>
          <p:cNvSpPr txBox="1">
            <a:spLocks noChangeArrowheads="1"/>
          </p:cNvSpPr>
          <p:nvPr/>
        </p:nvSpPr>
        <p:spPr bwMode="auto">
          <a:xfrm>
            <a:off x="4009572" y="4002768"/>
            <a:ext cx="1043214" cy="95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</p:txBody>
      </p:sp>
      <p:sp>
        <p:nvSpPr>
          <p:cNvPr id="50" name="Text Box 61"/>
          <p:cNvSpPr txBox="1">
            <a:spLocks noChangeArrowheads="1"/>
          </p:cNvSpPr>
          <p:nvPr/>
        </p:nvSpPr>
        <p:spPr bwMode="auto">
          <a:xfrm>
            <a:off x="3099028" y="3397250"/>
            <a:ext cx="600982" cy="28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/>
          </a:p>
        </p:txBody>
      </p:sp>
      <p:sp>
        <p:nvSpPr>
          <p:cNvPr id="51" name="Text Box 62"/>
          <p:cNvSpPr txBox="1">
            <a:spLocks noChangeArrowheads="1"/>
          </p:cNvSpPr>
          <p:nvPr/>
        </p:nvSpPr>
        <p:spPr bwMode="auto">
          <a:xfrm>
            <a:off x="2271259" y="3416528"/>
            <a:ext cx="546554" cy="26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2" name="Text Box 63"/>
          <p:cNvSpPr txBox="1">
            <a:spLocks noChangeArrowheads="1"/>
          </p:cNvSpPr>
          <p:nvPr/>
        </p:nvSpPr>
        <p:spPr bwMode="auto">
          <a:xfrm>
            <a:off x="1877786" y="3045732"/>
            <a:ext cx="66448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3" name="Text Box 64"/>
          <p:cNvSpPr txBox="1">
            <a:spLocks noChangeArrowheads="1"/>
          </p:cNvSpPr>
          <p:nvPr/>
        </p:nvSpPr>
        <p:spPr bwMode="auto">
          <a:xfrm>
            <a:off x="2640920" y="2948215"/>
            <a:ext cx="570366" cy="26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4" name="Text Box 65"/>
          <p:cNvSpPr txBox="1">
            <a:spLocks noChangeArrowheads="1"/>
          </p:cNvSpPr>
          <p:nvPr/>
        </p:nvSpPr>
        <p:spPr bwMode="auto">
          <a:xfrm>
            <a:off x="3499303" y="2985634"/>
            <a:ext cx="734786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5" name="Text Box 66"/>
          <p:cNvSpPr txBox="1">
            <a:spLocks noChangeArrowheads="1"/>
          </p:cNvSpPr>
          <p:nvPr/>
        </p:nvSpPr>
        <p:spPr bwMode="auto">
          <a:xfrm>
            <a:off x="4295322" y="3041198"/>
            <a:ext cx="486332" cy="376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71" b="1" dirty="0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 dirty="0"/>
          </a:p>
        </p:txBody>
      </p:sp>
      <p:sp>
        <p:nvSpPr>
          <p:cNvPr id="56" name="Text Box 68"/>
          <p:cNvSpPr txBox="1">
            <a:spLocks noChangeArrowheads="1"/>
          </p:cNvSpPr>
          <p:nvPr/>
        </p:nvSpPr>
        <p:spPr bwMode="auto">
          <a:xfrm>
            <a:off x="1877786" y="4567464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7" name="Text Box 69"/>
          <p:cNvSpPr txBox="1">
            <a:spLocks noChangeArrowheads="1"/>
          </p:cNvSpPr>
          <p:nvPr/>
        </p:nvSpPr>
        <p:spPr bwMode="auto">
          <a:xfrm>
            <a:off x="2256518" y="5004028"/>
            <a:ext cx="604384" cy="26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58" name="Text Box 71"/>
          <p:cNvSpPr txBox="1">
            <a:spLocks noChangeArrowheads="1"/>
          </p:cNvSpPr>
          <p:nvPr/>
        </p:nvSpPr>
        <p:spPr bwMode="auto">
          <a:xfrm>
            <a:off x="5439456" y="2910795"/>
            <a:ext cx="687161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57"/>
          </a:p>
        </p:txBody>
      </p:sp>
      <p:sp>
        <p:nvSpPr>
          <p:cNvPr id="59" name="Text Box 73"/>
          <p:cNvSpPr txBox="1">
            <a:spLocks noChangeArrowheads="1"/>
          </p:cNvSpPr>
          <p:nvPr/>
        </p:nvSpPr>
        <p:spPr bwMode="auto">
          <a:xfrm>
            <a:off x="6398760" y="3008313"/>
            <a:ext cx="587472" cy="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60" name="Text Box 94"/>
          <p:cNvSpPr txBox="1">
            <a:spLocks noChangeArrowheads="1"/>
          </p:cNvSpPr>
          <p:nvPr/>
        </p:nvSpPr>
        <p:spPr bwMode="auto">
          <a:xfrm>
            <a:off x="2686277" y="6312581"/>
            <a:ext cx="184731" cy="31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29">
              <a:solidFill>
                <a:schemeClr val="bg2"/>
              </a:solidFill>
              <a:latin typeface="Algerian" panose="04020705040A02060702" pitchFamily="82" charset="0"/>
            </a:endParaRPr>
          </a:p>
        </p:txBody>
      </p:sp>
      <p:sp>
        <p:nvSpPr>
          <p:cNvPr id="61" name="Text Box 105"/>
          <p:cNvSpPr txBox="1">
            <a:spLocks noChangeArrowheads="1"/>
          </p:cNvSpPr>
          <p:nvPr/>
        </p:nvSpPr>
        <p:spPr bwMode="auto">
          <a:xfrm>
            <a:off x="4686527" y="4768171"/>
            <a:ext cx="598714" cy="4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645" tIns="34323" rIns="68645" bIns="34323">
            <a:spAutoFit/>
          </a:bodyPr>
          <a:lstStyle/>
          <a:p>
            <a:pPr defTabSz="913965">
              <a:defRPr/>
            </a:pPr>
            <a:endParaRPr lang="en-US" sz="607" dirty="0">
              <a:latin typeface="Arial" charset="0"/>
            </a:endParaRPr>
          </a:p>
          <a:p>
            <a:pPr defTabSz="913965">
              <a:defRPr/>
            </a:pPr>
            <a:endParaRPr lang="en-US" sz="607" dirty="0">
              <a:latin typeface="Arial" charset="0"/>
            </a:endParaRPr>
          </a:p>
          <a:p>
            <a:pPr defTabSz="913965">
              <a:defRPr/>
            </a:pPr>
            <a:r>
              <a:rPr lang="en-US" sz="607" dirty="0">
                <a:latin typeface="Arial" charset="0"/>
              </a:rPr>
              <a:t> </a:t>
            </a:r>
            <a:r>
              <a:rPr lang="en-US" altLang="en-US" sz="857" b="1" dirty="0"/>
              <a:t>LEASED</a:t>
            </a:r>
          </a:p>
          <a:p>
            <a:pPr defTabSz="913965">
              <a:defRPr/>
            </a:pPr>
            <a:endParaRPr lang="en-US" sz="357" dirty="0">
              <a:latin typeface="Arial" charset="0"/>
            </a:endParaRPr>
          </a:p>
        </p:txBody>
      </p:sp>
      <p:sp>
        <p:nvSpPr>
          <p:cNvPr id="62" name="Text Box 106"/>
          <p:cNvSpPr txBox="1">
            <a:spLocks noChangeArrowheads="1"/>
          </p:cNvSpPr>
          <p:nvPr/>
        </p:nvSpPr>
        <p:spPr bwMode="auto">
          <a:xfrm>
            <a:off x="5887357" y="3474358"/>
            <a:ext cx="834571" cy="30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643"/>
          </a:p>
        </p:txBody>
      </p:sp>
      <p:sp>
        <p:nvSpPr>
          <p:cNvPr id="63" name="Text Box 108"/>
          <p:cNvSpPr txBox="1">
            <a:spLocks noChangeArrowheads="1"/>
          </p:cNvSpPr>
          <p:nvPr/>
        </p:nvSpPr>
        <p:spPr bwMode="auto">
          <a:xfrm>
            <a:off x="5007429" y="3476625"/>
            <a:ext cx="771071" cy="333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/>
          </a:p>
        </p:txBody>
      </p:sp>
      <p:sp>
        <p:nvSpPr>
          <p:cNvPr id="64" name="Text Box 110"/>
          <p:cNvSpPr txBox="1">
            <a:spLocks noChangeArrowheads="1"/>
          </p:cNvSpPr>
          <p:nvPr/>
        </p:nvSpPr>
        <p:spPr bwMode="auto">
          <a:xfrm>
            <a:off x="5081134" y="4548188"/>
            <a:ext cx="138695" cy="146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65" name="Text Box 115"/>
          <p:cNvSpPr txBox="1">
            <a:spLocks noChangeArrowheads="1"/>
          </p:cNvSpPr>
          <p:nvPr/>
        </p:nvSpPr>
        <p:spPr bwMode="auto">
          <a:xfrm>
            <a:off x="3646714" y="2316617"/>
            <a:ext cx="1897186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86" b="1"/>
              <a:t>East T-Hangars – 1-46</a:t>
            </a:r>
          </a:p>
        </p:txBody>
      </p:sp>
      <p:sp>
        <p:nvSpPr>
          <p:cNvPr id="66" name="Text Box 127"/>
          <p:cNvSpPr txBox="1">
            <a:spLocks noChangeArrowheads="1"/>
          </p:cNvSpPr>
          <p:nvPr/>
        </p:nvSpPr>
        <p:spPr bwMode="auto">
          <a:xfrm>
            <a:off x="2577420" y="4596947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67" name="Text Box 128"/>
          <p:cNvSpPr txBox="1">
            <a:spLocks noChangeArrowheads="1"/>
          </p:cNvSpPr>
          <p:nvPr/>
        </p:nvSpPr>
        <p:spPr bwMode="auto">
          <a:xfrm>
            <a:off x="3339420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68" name="Text Box 129"/>
          <p:cNvSpPr txBox="1">
            <a:spLocks noChangeArrowheads="1"/>
          </p:cNvSpPr>
          <p:nvPr/>
        </p:nvSpPr>
        <p:spPr bwMode="auto">
          <a:xfrm>
            <a:off x="4101420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69" name="Text Box 130"/>
          <p:cNvSpPr txBox="1">
            <a:spLocks noChangeArrowheads="1"/>
          </p:cNvSpPr>
          <p:nvPr/>
        </p:nvSpPr>
        <p:spPr bwMode="auto">
          <a:xfrm>
            <a:off x="5075465" y="4484688"/>
            <a:ext cx="688295" cy="30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</p:txBody>
      </p:sp>
      <p:sp>
        <p:nvSpPr>
          <p:cNvPr id="70" name="Text Box 131"/>
          <p:cNvSpPr txBox="1">
            <a:spLocks noChangeArrowheads="1"/>
          </p:cNvSpPr>
          <p:nvPr/>
        </p:nvSpPr>
        <p:spPr bwMode="auto">
          <a:xfrm>
            <a:off x="5633357" y="4600349"/>
            <a:ext cx="184731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</p:txBody>
      </p:sp>
      <p:sp>
        <p:nvSpPr>
          <p:cNvPr id="71" name="Text Box 132"/>
          <p:cNvSpPr txBox="1">
            <a:spLocks noChangeArrowheads="1"/>
          </p:cNvSpPr>
          <p:nvPr/>
        </p:nvSpPr>
        <p:spPr bwMode="auto">
          <a:xfrm>
            <a:off x="6469063" y="4269242"/>
            <a:ext cx="762000" cy="61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643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643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643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857" b="1" dirty="0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643" dirty="0">
              <a:solidFill>
                <a:schemeClr val="tx2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2" name="Text Box 133"/>
          <p:cNvSpPr txBox="1">
            <a:spLocks noChangeArrowheads="1"/>
          </p:cNvSpPr>
          <p:nvPr/>
        </p:nvSpPr>
        <p:spPr bwMode="auto">
          <a:xfrm>
            <a:off x="1788206" y="4603750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73" name="Text Box 134"/>
          <p:cNvSpPr txBox="1">
            <a:spLocks noChangeArrowheads="1"/>
          </p:cNvSpPr>
          <p:nvPr/>
        </p:nvSpPr>
        <p:spPr bwMode="auto">
          <a:xfrm>
            <a:off x="7176634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74" name="Text Box 135"/>
          <p:cNvSpPr txBox="1">
            <a:spLocks noChangeArrowheads="1"/>
          </p:cNvSpPr>
          <p:nvPr/>
        </p:nvSpPr>
        <p:spPr bwMode="auto">
          <a:xfrm>
            <a:off x="2577420" y="3094492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75" name="Text Box 136"/>
          <p:cNvSpPr txBox="1">
            <a:spLocks noChangeArrowheads="1"/>
          </p:cNvSpPr>
          <p:nvPr/>
        </p:nvSpPr>
        <p:spPr bwMode="auto">
          <a:xfrm>
            <a:off x="3339420" y="309789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76" name="Text Box 137"/>
          <p:cNvSpPr txBox="1">
            <a:spLocks noChangeArrowheads="1"/>
          </p:cNvSpPr>
          <p:nvPr/>
        </p:nvSpPr>
        <p:spPr bwMode="auto">
          <a:xfrm>
            <a:off x="4101420" y="309789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77" name="Text Box 138"/>
          <p:cNvSpPr txBox="1">
            <a:spLocks noChangeArrowheads="1"/>
          </p:cNvSpPr>
          <p:nvPr/>
        </p:nvSpPr>
        <p:spPr bwMode="auto">
          <a:xfrm>
            <a:off x="1788206" y="3101295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78" name="Text Box 139"/>
          <p:cNvSpPr txBox="1">
            <a:spLocks noChangeArrowheads="1"/>
          </p:cNvSpPr>
          <p:nvPr/>
        </p:nvSpPr>
        <p:spPr bwMode="auto">
          <a:xfrm>
            <a:off x="2187349" y="3702277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79" name="Text Box 140"/>
          <p:cNvSpPr txBox="1">
            <a:spLocks noChangeArrowheads="1"/>
          </p:cNvSpPr>
          <p:nvPr/>
        </p:nvSpPr>
        <p:spPr bwMode="auto">
          <a:xfrm>
            <a:off x="2949349" y="370567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0" name="Text Box 141"/>
          <p:cNvSpPr txBox="1">
            <a:spLocks noChangeArrowheads="1"/>
          </p:cNvSpPr>
          <p:nvPr/>
        </p:nvSpPr>
        <p:spPr bwMode="auto">
          <a:xfrm>
            <a:off x="3720420" y="370567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1" name="Text Box 142"/>
          <p:cNvSpPr txBox="1">
            <a:spLocks noChangeArrowheads="1"/>
          </p:cNvSpPr>
          <p:nvPr/>
        </p:nvSpPr>
        <p:spPr bwMode="auto">
          <a:xfrm>
            <a:off x="2187349" y="5195661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2" name="Text Box 143"/>
          <p:cNvSpPr txBox="1">
            <a:spLocks noChangeArrowheads="1"/>
          </p:cNvSpPr>
          <p:nvPr/>
        </p:nvSpPr>
        <p:spPr bwMode="auto">
          <a:xfrm>
            <a:off x="2949349" y="51990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3" name="Text Box 144"/>
          <p:cNvSpPr txBox="1">
            <a:spLocks noChangeArrowheads="1"/>
          </p:cNvSpPr>
          <p:nvPr/>
        </p:nvSpPr>
        <p:spPr bwMode="auto">
          <a:xfrm>
            <a:off x="3720420" y="51990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4" name="Text Box 145"/>
          <p:cNvSpPr txBox="1">
            <a:spLocks noChangeArrowheads="1"/>
          </p:cNvSpPr>
          <p:nvPr/>
        </p:nvSpPr>
        <p:spPr bwMode="auto">
          <a:xfrm>
            <a:off x="4482420" y="5202464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5" name="Text Box 146"/>
          <p:cNvSpPr txBox="1">
            <a:spLocks noChangeArrowheads="1"/>
          </p:cNvSpPr>
          <p:nvPr/>
        </p:nvSpPr>
        <p:spPr bwMode="auto">
          <a:xfrm>
            <a:off x="5252357" y="51990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6" name="Text Box 147"/>
          <p:cNvSpPr txBox="1">
            <a:spLocks noChangeArrowheads="1"/>
          </p:cNvSpPr>
          <p:nvPr/>
        </p:nvSpPr>
        <p:spPr bwMode="auto">
          <a:xfrm>
            <a:off x="6014357" y="51990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7" name="Text Box 148"/>
          <p:cNvSpPr txBox="1">
            <a:spLocks noChangeArrowheads="1"/>
          </p:cNvSpPr>
          <p:nvPr/>
        </p:nvSpPr>
        <p:spPr bwMode="auto">
          <a:xfrm>
            <a:off x="6794500" y="51990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88" name="Text Box 149"/>
          <p:cNvSpPr txBox="1">
            <a:spLocks noChangeArrowheads="1"/>
          </p:cNvSpPr>
          <p:nvPr/>
        </p:nvSpPr>
        <p:spPr bwMode="auto">
          <a:xfrm>
            <a:off x="5324929" y="3076349"/>
            <a:ext cx="258404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E</a:t>
            </a:r>
          </a:p>
        </p:txBody>
      </p:sp>
      <p:sp>
        <p:nvSpPr>
          <p:cNvPr id="89" name="Text Box 150"/>
          <p:cNvSpPr txBox="1">
            <a:spLocks noChangeArrowheads="1"/>
          </p:cNvSpPr>
          <p:nvPr/>
        </p:nvSpPr>
        <p:spPr bwMode="auto">
          <a:xfrm>
            <a:off x="6123214" y="3076349"/>
            <a:ext cx="258404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E</a:t>
            </a:r>
          </a:p>
        </p:txBody>
      </p:sp>
      <p:sp>
        <p:nvSpPr>
          <p:cNvPr id="90" name="Text Box 151"/>
          <p:cNvSpPr txBox="1">
            <a:spLocks noChangeArrowheads="1"/>
          </p:cNvSpPr>
          <p:nvPr/>
        </p:nvSpPr>
        <p:spPr bwMode="auto">
          <a:xfrm>
            <a:off x="4926920" y="3778250"/>
            <a:ext cx="258404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E</a:t>
            </a:r>
          </a:p>
        </p:txBody>
      </p:sp>
      <p:sp>
        <p:nvSpPr>
          <p:cNvPr id="91" name="Text Box 152"/>
          <p:cNvSpPr txBox="1">
            <a:spLocks noChangeArrowheads="1"/>
          </p:cNvSpPr>
          <p:nvPr/>
        </p:nvSpPr>
        <p:spPr bwMode="auto">
          <a:xfrm>
            <a:off x="5725206" y="3772581"/>
            <a:ext cx="258404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E</a:t>
            </a:r>
          </a:p>
        </p:txBody>
      </p:sp>
      <p:sp>
        <p:nvSpPr>
          <p:cNvPr id="92" name="Text Box 154"/>
          <p:cNvSpPr txBox="1">
            <a:spLocks noChangeArrowheads="1"/>
          </p:cNvSpPr>
          <p:nvPr/>
        </p:nvSpPr>
        <p:spPr bwMode="auto">
          <a:xfrm>
            <a:off x="8010072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93" name="Text Box 155"/>
          <p:cNvSpPr txBox="1">
            <a:spLocks noChangeArrowheads="1"/>
          </p:cNvSpPr>
          <p:nvPr/>
        </p:nvSpPr>
        <p:spPr bwMode="auto">
          <a:xfrm>
            <a:off x="8781143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94" name="Text Box 156"/>
          <p:cNvSpPr txBox="1">
            <a:spLocks noChangeArrowheads="1"/>
          </p:cNvSpPr>
          <p:nvPr/>
        </p:nvSpPr>
        <p:spPr bwMode="auto">
          <a:xfrm>
            <a:off x="9553349" y="4600349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95" name="Text Box 157"/>
          <p:cNvSpPr txBox="1">
            <a:spLocks noChangeArrowheads="1"/>
          </p:cNvSpPr>
          <p:nvPr/>
        </p:nvSpPr>
        <p:spPr bwMode="auto">
          <a:xfrm>
            <a:off x="8382000" y="5202464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96" name="Text Box 158"/>
          <p:cNvSpPr txBox="1">
            <a:spLocks noChangeArrowheads="1"/>
          </p:cNvSpPr>
          <p:nvPr/>
        </p:nvSpPr>
        <p:spPr bwMode="auto">
          <a:xfrm>
            <a:off x="9153072" y="5202464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97" name="Text Box 159"/>
          <p:cNvSpPr txBox="1">
            <a:spLocks noChangeArrowheads="1"/>
          </p:cNvSpPr>
          <p:nvPr/>
        </p:nvSpPr>
        <p:spPr bwMode="auto">
          <a:xfrm>
            <a:off x="8011206" y="58975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98" name="Text Box 160"/>
          <p:cNvSpPr txBox="1">
            <a:spLocks noChangeArrowheads="1"/>
          </p:cNvSpPr>
          <p:nvPr/>
        </p:nvSpPr>
        <p:spPr bwMode="auto">
          <a:xfrm>
            <a:off x="8782277" y="58975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9554482" y="5897563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C</a:t>
            </a:r>
          </a:p>
        </p:txBody>
      </p:sp>
      <p:sp>
        <p:nvSpPr>
          <p:cNvPr id="100" name="Text Box 162"/>
          <p:cNvSpPr txBox="1">
            <a:spLocks noChangeArrowheads="1"/>
          </p:cNvSpPr>
          <p:nvPr/>
        </p:nvSpPr>
        <p:spPr bwMode="auto">
          <a:xfrm>
            <a:off x="8383134" y="6477000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101" name="Text Box 163"/>
          <p:cNvSpPr txBox="1">
            <a:spLocks noChangeArrowheads="1"/>
          </p:cNvSpPr>
          <p:nvPr/>
        </p:nvSpPr>
        <p:spPr bwMode="auto">
          <a:xfrm>
            <a:off x="9154206" y="6477000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B</a:t>
            </a:r>
          </a:p>
        </p:txBody>
      </p:sp>
      <p:sp>
        <p:nvSpPr>
          <p:cNvPr id="102" name="Text Box 169"/>
          <p:cNvSpPr txBox="1">
            <a:spLocks noChangeArrowheads="1"/>
          </p:cNvSpPr>
          <p:nvPr/>
        </p:nvSpPr>
        <p:spPr bwMode="auto">
          <a:xfrm>
            <a:off x="2894920" y="6354536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A</a:t>
            </a:r>
          </a:p>
        </p:txBody>
      </p:sp>
      <p:sp>
        <p:nvSpPr>
          <p:cNvPr id="103" name="Text Box 172"/>
          <p:cNvSpPr txBox="1">
            <a:spLocks noChangeArrowheads="1"/>
          </p:cNvSpPr>
          <p:nvPr/>
        </p:nvSpPr>
        <p:spPr bwMode="auto">
          <a:xfrm>
            <a:off x="6277429" y="6354536"/>
            <a:ext cx="264816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A</a:t>
            </a:r>
          </a:p>
        </p:txBody>
      </p:sp>
      <p:sp>
        <p:nvSpPr>
          <p:cNvPr id="104" name="Text Box 177"/>
          <p:cNvSpPr txBox="1">
            <a:spLocks noChangeArrowheads="1"/>
          </p:cNvSpPr>
          <p:nvPr/>
        </p:nvSpPr>
        <p:spPr bwMode="auto">
          <a:xfrm>
            <a:off x="6283292" y="6224135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105" name="Text Box 178"/>
          <p:cNvSpPr txBox="1">
            <a:spLocks noChangeArrowheads="1"/>
          </p:cNvSpPr>
          <p:nvPr/>
        </p:nvSpPr>
        <p:spPr bwMode="auto">
          <a:xfrm>
            <a:off x="3394042" y="6228670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 dirty="0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106" name="Text Box 179"/>
          <p:cNvSpPr txBox="1">
            <a:spLocks noChangeArrowheads="1"/>
          </p:cNvSpPr>
          <p:nvPr/>
        </p:nvSpPr>
        <p:spPr bwMode="auto">
          <a:xfrm>
            <a:off x="4840935" y="6054045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107" name="Text Box 180"/>
          <p:cNvSpPr txBox="1">
            <a:spLocks noChangeArrowheads="1"/>
          </p:cNvSpPr>
          <p:nvPr/>
        </p:nvSpPr>
        <p:spPr bwMode="auto">
          <a:xfrm>
            <a:off x="5802507" y="6056313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108" name="Text Box 189"/>
          <p:cNvSpPr txBox="1">
            <a:spLocks noChangeArrowheads="1"/>
          </p:cNvSpPr>
          <p:nvPr/>
        </p:nvSpPr>
        <p:spPr bwMode="auto">
          <a:xfrm>
            <a:off x="5745616" y="4223885"/>
            <a:ext cx="679223" cy="66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14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71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57">
              <a:solidFill>
                <a:schemeClr val="tx2"/>
              </a:solidFill>
            </a:endParaRPr>
          </a:p>
        </p:txBody>
      </p:sp>
      <p:sp>
        <p:nvSpPr>
          <p:cNvPr id="109" name="Text Box 177"/>
          <p:cNvSpPr txBox="1">
            <a:spLocks noChangeArrowheads="1"/>
          </p:cNvSpPr>
          <p:nvPr/>
        </p:nvSpPr>
        <p:spPr bwMode="auto">
          <a:xfrm>
            <a:off x="7260739" y="6226403"/>
            <a:ext cx="771817" cy="19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86" b="1">
                <a:solidFill>
                  <a:srgbClr val="FF0000"/>
                </a:solidFill>
              </a:rPr>
              <a:t>Not Available</a:t>
            </a:r>
          </a:p>
        </p:txBody>
      </p:sp>
      <p:sp>
        <p:nvSpPr>
          <p:cNvPr id="110" name="Text Box 71"/>
          <p:cNvSpPr txBox="1">
            <a:spLocks noChangeArrowheads="1"/>
          </p:cNvSpPr>
          <p:nvPr/>
        </p:nvSpPr>
        <p:spPr bwMode="auto">
          <a:xfrm>
            <a:off x="2889250" y="2665867"/>
            <a:ext cx="1081196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1" name="Text Box 71"/>
          <p:cNvSpPr txBox="1">
            <a:spLocks noChangeArrowheads="1"/>
          </p:cNvSpPr>
          <p:nvPr/>
        </p:nvSpPr>
        <p:spPr bwMode="auto">
          <a:xfrm>
            <a:off x="5482545" y="2611438"/>
            <a:ext cx="1111250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2" name="Text Box 71"/>
          <p:cNvSpPr txBox="1">
            <a:spLocks noChangeArrowheads="1"/>
          </p:cNvSpPr>
          <p:nvPr/>
        </p:nvSpPr>
        <p:spPr bwMode="auto">
          <a:xfrm>
            <a:off x="4337277" y="4169456"/>
            <a:ext cx="1111654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3" name="Text Box 71"/>
          <p:cNvSpPr txBox="1">
            <a:spLocks noChangeArrowheads="1"/>
          </p:cNvSpPr>
          <p:nvPr/>
        </p:nvSpPr>
        <p:spPr bwMode="auto">
          <a:xfrm>
            <a:off x="8599714" y="4198938"/>
            <a:ext cx="1111654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4" name="Text Box 71"/>
          <p:cNvSpPr txBox="1">
            <a:spLocks noChangeArrowheads="1"/>
          </p:cNvSpPr>
          <p:nvPr/>
        </p:nvSpPr>
        <p:spPr bwMode="auto">
          <a:xfrm>
            <a:off x="5007429" y="5730875"/>
            <a:ext cx="1081196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5" name="Text Box 71"/>
          <p:cNvSpPr txBox="1">
            <a:spLocks noChangeArrowheads="1"/>
          </p:cNvSpPr>
          <p:nvPr/>
        </p:nvSpPr>
        <p:spPr bwMode="auto">
          <a:xfrm>
            <a:off x="8662081" y="5513161"/>
            <a:ext cx="1081196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North Facing Side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6" name="Text Box 71"/>
          <p:cNvSpPr txBox="1">
            <a:spLocks noChangeArrowheads="1"/>
          </p:cNvSpPr>
          <p:nvPr/>
        </p:nvSpPr>
        <p:spPr bwMode="auto">
          <a:xfrm>
            <a:off x="3368903" y="458107"/>
            <a:ext cx="1372943" cy="25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Southwest Facing Side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7"/>
              <a:t> </a:t>
            </a:r>
          </a:p>
        </p:txBody>
      </p:sp>
      <p:sp>
        <p:nvSpPr>
          <p:cNvPr id="117" name="Text Box 141"/>
          <p:cNvSpPr txBox="1">
            <a:spLocks noChangeArrowheads="1"/>
          </p:cNvSpPr>
          <p:nvPr/>
        </p:nvSpPr>
        <p:spPr bwMode="auto">
          <a:xfrm>
            <a:off x="10132786" y="647700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18" name="Text Box 71"/>
          <p:cNvSpPr txBox="1">
            <a:spLocks noChangeArrowheads="1"/>
          </p:cNvSpPr>
          <p:nvPr/>
        </p:nvSpPr>
        <p:spPr bwMode="auto">
          <a:xfrm>
            <a:off x="1542564" y="6578765"/>
            <a:ext cx="1493384" cy="20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857" dirty="0"/>
              <a:t>  </a:t>
            </a:r>
            <a:r>
              <a:rPr lang="en-US" altLang="en-US" sz="750" dirty="0">
                <a:solidFill>
                  <a:srgbClr val="FF0000"/>
                </a:solidFill>
              </a:rPr>
              <a:t>Current as of 7/1/2025</a:t>
            </a:r>
          </a:p>
        </p:txBody>
      </p:sp>
      <p:sp>
        <p:nvSpPr>
          <p:cNvPr id="119" name="Text Box 141"/>
          <p:cNvSpPr txBox="1">
            <a:spLocks noChangeArrowheads="1"/>
          </p:cNvSpPr>
          <p:nvPr/>
        </p:nvSpPr>
        <p:spPr bwMode="auto">
          <a:xfrm>
            <a:off x="6731000" y="3755572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0" name="Text Box 141"/>
          <p:cNvSpPr txBox="1">
            <a:spLocks noChangeArrowheads="1"/>
          </p:cNvSpPr>
          <p:nvPr/>
        </p:nvSpPr>
        <p:spPr bwMode="auto">
          <a:xfrm>
            <a:off x="2449286" y="121784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1" name="Text Box 141"/>
          <p:cNvSpPr txBox="1">
            <a:spLocks noChangeArrowheads="1"/>
          </p:cNvSpPr>
          <p:nvPr/>
        </p:nvSpPr>
        <p:spPr bwMode="auto">
          <a:xfrm>
            <a:off x="3211286" y="121784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2" name="Text Box 141"/>
          <p:cNvSpPr txBox="1">
            <a:spLocks noChangeArrowheads="1"/>
          </p:cNvSpPr>
          <p:nvPr/>
        </p:nvSpPr>
        <p:spPr bwMode="auto">
          <a:xfrm>
            <a:off x="3973286" y="121784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3" name="Text Box 141"/>
          <p:cNvSpPr txBox="1">
            <a:spLocks noChangeArrowheads="1"/>
          </p:cNvSpPr>
          <p:nvPr/>
        </p:nvSpPr>
        <p:spPr bwMode="auto">
          <a:xfrm>
            <a:off x="4735286" y="121784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4" name="Text Box 141"/>
          <p:cNvSpPr txBox="1">
            <a:spLocks noChangeArrowheads="1"/>
          </p:cNvSpPr>
          <p:nvPr/>
        </p:nvSpPr>
        <p:spPr bwMode="auto">
          <a:xfrm>
            <a:off x="5487081" y="1214438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5" name="Text Box 141"/>
          <p:cNvSpPr txBox="1">
            <a:spLocks noChangeArrowheads="1"/>
          </p:cNvSpPr>
          <p:nvPr/>
        </p:nvSpPr>
        <p:spPr bwMode="auto">
          <a:xfrm>
            <a:off x="2757714" y="3701143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6" name="Text Box 141"/>
          <p:cNvSpPr txBox="1">
            <a:spLocks noChangeArrowheads="1"/>
          </p:cNvSpPr>
          <p:nvPr/>
        </p:nvSpPr>
        <p:spPr bwMode="auto">
          <a:xfrm>
            <a:off x="3537857" y="3701143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7" name="Text Box 141"/>
          <p:cNvSpPr txBox="1">
            <a:spLocks noChangeArrowheads="1"/>
          </p:cNvSpPr>
          <p:nvPr/>
        </p:nvSpPr>
        <p:spPr bwMode="auto">
          <a:xfrm>
            <a:off x="4299857" y="3701143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8" name="Text Box 141"/>
          <p:cNvSpPr txBox="1">
            <a:spLocks noChangeArrowheads="1"/>
          </p:cNvSpPr>
          <p:nvPr/>
        </p:nvSpPr>
        <p:spPr bwMode="auto">
          <a:xfrm>
            <a:off x="5551714" y="3781652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29" name="Text Box 141"/>
          <p:cNvSpPr txBox="1">
            <a:spLocks noChangeArrowheads="1"/>
          </p:cNvSpPr>
          <p:nvPr/>
        </p:nvSpPr>
        <p:spPr bwMode="auto">
          <a:xfrm>
            <a:off x="6357938" y="3781652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0" name="Text Box 181"/>
          <p:cNvSpPr txBox="1">
            <a:spLocks noChangeArrowheads="1"/>
          </p:cNvSpPr>
          <p:nvPr/>
        </p:nvSpPr>
        <p:spPr bwMode="auto">
          <a:xfrm>
            <a:off x="2704421" y="1022803"/>
            <a:ext cx="596446" cy="46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>
              <a:latin typeface="Arial Narrow" panose="020B0606020202030204" pitchFamily="34" charset="0"/>
            </a:endParaRPr>
          </a:p>
        </p:txBody>
      </p:sp>
      <p:sp>
        <p:nvSpPr>
          <p:cNvPr id="131" name="Text Box 141"/>
          <p:cNvSpPr txBox="1">
            <a:spLocks noChangeArrowheads="1"/>
          </p:cNvSpPr>
          <p:nvPr/>
        </p:nvSpPr>
        <p:spPr bwMode="auto">
          <a:xfrm>
            <a:off x="8953500" y="5201331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2" name="Text Box 141"/>
          <p:cNvSpPr txBox="1">
            <a:spLocks noChangeArrowheads="1"/>
          </p:cNvSpPr>
          <p:nvPr/>
        </p:nvSpPr>
        <p:spPr bwMode="auto">
          <a:xfrm>
            <a:off x="9416143" y="5017634"/>
            <a:ext cx="591829" cy="33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86" b="1" i="1"/>
          </a:p>
        </p:txBody>
      </p:sp>
      <p:sp>
        <p:nvSpPr>
          <p:cNvPr id="133" name="Text Box 141"/>
          <p:cNvSpPr txBox="1">
            <a:spLocks noChangeArrowheads="1"/>
          </p:cNvSpPr>
          <p:nvPr/>
        </p:nvSpPr>
        <p:spPr bwMode="auto">
          <a:xfrm>
            <a:off x="7393214" y="5201331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4" name="Text Box 141"/>
          <p:cNvSpPr txBox="1">
            <a:spLocks noChangeArrowheads="1"/>
          </p:cNvSpPr>
          <p:nvPr/>
        </p:nvSpPr>
        <p:spPr bwMode="auto">
          <a:xfrm>
            <a:off x="2775857" y="5201331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5" name="Text Box 141"/>
          <p:cNvSpPr txBox="1">
            <a:spLocks noChangeArrowheads="1"/>
          </p:cNvSpPr>
          <p:nvPr/>
        </p:nvSpPr>
        <p:spPr bwMode="auto">
          <a:xfrm>
            <a:off x="3556000" y="5201331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6" name="Text Box 141"/>
          <p:cNvSpPr txBox="1">
            <a:spLocks noChangeArrowheads="1"/>
          </p:cNvSpPr>
          <p:nvPr/>
        </p:nvSpPr>
        <p:spPr bwMode="auto">
          <a:xfrm>
            <a:off x="4318000" y="5201331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7" name="Text Box 141"/>
          <p:cNvSpPr txBox="1">
            <a:spLocks noChangeArrowheads="1"/>
          </p:cNvSpPr>
          <p:nvPr/>
        </p:nvSpPr>
        <p:spPr bwMode="auto">
          <a:xfrm>
            <a:off x="5482546" y="4881563"/>
            <a:ext cx="608919" cy="56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57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 i="1"/>
          </a:p>
        </p:txBody>
      </p:sp>
      <p:sp>
        <p:nvSpPr>
          <p:cNvPr id="138" name="Text Box 141"/>
          <p:cNvSpPr txBox="1">
            <a:spLocks noChangeArrowheads="1"/>
          </p:cNvSpPr>
          <p:nvPr/>
        </p:nvSpPr>
        <p:spPr bwMode="auto">
          <a:xfrm>
            <a:off x="5869214" y="5199063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39" name="Text Box 141"/>
          <p:cNvSpPr txBox="1">
            <a:spLocks noChangeArrowheads="1"/>
          </p:cNvSpPr>
          <p:nvPr/>
        </p:nvSpPr>
        <p:spPr bwMode="auto">
          <a:xfrm>
            <a:off x="6631214" y="5199063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40" name="Text Box 141"/>
          <p:cNvSpPr txBox="1">
            <a:spLocks noChangeArrowheads="1"/>
          </p:cNvSpPr>
          <p:nvPr/>
        </p:nvSpPr>
        <p:spPr bwMode="auto">
          <a:xfrm>
            <a:off x="8953500" y="647700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41" name="Text Box 141"/>
          <p:cNvSpPr txBox="1">
            <a:spLocks noChangeArrowheads="1"/>
          </p:cNvSpPr>
          <p:nvPr/>
        </p:nvSpPr>
        <p:spPr bwMode="auto">
          <a:xfrm>
            <a:off x="9733643" y="6477000"/>
            <a:ext cx="263214" cy="19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43" b="1" i="1"/>
              <a:t>W</a:t>
            </a:r>
          </a:p>
        </p:txBody>
      </p:sp>
      <p:sp>
        <p:nvSpPr>
          <p:cNvPr id="142" name="Text Box 21"/>
          <p:cNvSpPr txBox="1">
            <a:spLocks noChangeArrowheads="1"/>
          </p:cNvSpPr>
          <p:nvPr/>
        </p:nvSpPr>
        <p:spPr bwMode="auto">
          <a:xfrm>
            <a:off x="9049884" y="5642429"/>
            <a:ext cx="800554" cy="65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/>
          </a:p>
          <a:p>
            <a:pPr>
              <a:buFontTx/>
              <a:buNone/>
            </a:pPr>
            <a:endParaRPr lang="en-US" altLang="en-US" sz="857" b="1"/>
          </a:p>
          <a:p>
            <a:pPr>
              <a:buFontTx/>
              <a:buNone/>
            </a:pPr>
            <a:r>
              <a:rPr lang="en-US" altLang="en-US" sz="857" b="1"/>
              <a:t>LEASED</a:t>
            </a:r>
            <a:endParaRPr lang="en-US" altLang="en-US" sz="571"/>
          </a:p>
          <a:p>
            <a:pPr>
              <a:buFontTx/>
              <a:buNone/>
            </a:pPr>
            <a:endParaRPr lang="en-US" altLang="en-US" sz="57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1" b="1"/>
          </a:p>
        </p:txBody>
      </p:sp>
      <p:sp>
        <p:nvSpPr>
          <p:cNvPr id="143" name="Text Box 141"/>
          <p:cNvSpPr txBox="1">
            <a:spLocks noChangeArrowheads="1"/>
          </p:cNvSpPr>
          <p:nvPr/>
        </p:nvSpPr>
        <p:spPr bwMode="auto">
          <a:xfrm>
            <a:off x="6821714" y="4869090"/>
            <a:ext cx="279244" cy="21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786" b="1" i="1"/>
              <a:t>W</a:t>
            </a:r>
          </a:p>
        </p:txBody>
      </p:sp>
      <p:sp>
        <p:nvSpPr>
          <p:cNvPr id="144" name="Text Box 83"/>
          <p:cNvSpPr txBox="1">
            <a:spLocks noChangeArrowheads="1"/>
          </p:cNvSpPr>
          <p:nvPr/>
        </p:nvSpPr>
        <p:spPr bwMode="auto">
          <a:xfrm>
            <a:off x="2295072" y="733652"/>
            <a:ext cx="587472" cy="20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645" tIns="34323" rIns="68645" bIns="34323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57" b="1"/>
              <a:t>LEASED</a:t>
            </a:r>
          </a:p>
        </p:txBody>
      </p:sp>
    </p:spTree>
    <p:extLst>
      <p:ext uri="{BB962C8B-B14F-4D97-AF65-F5344CB8AC3E}">
        <p14:creationId xmlns:p14="http://schemas.microsoft.com/office/powerpoint/2010/main" val="1073113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414</Words>
  <Application>Microsoft Office PowerPoint</Application>
  <PresentationFormat>Widescreen</PresentationFormat>
  <Paragraphs>213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>City of Battle Creek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L. Seume</dc:creator>
  <cp:lastModifiedBy>Penny L. Seume</cp:lastModifiedBy>
  <cp:revision>5</cp:revision>
  <dcterms:created xsi:type="dcterms:W3CDTF">2022-07-29T19:10:59Z</dcterms:created>
  <dcterms:modified xsi:type="dcterms:W3CDTF">2025-12-26T14:51:16Z</dcterms:modified>
</cp:coreProperties>
</file>